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76" r:id="rId4"/>
    <p:sldId id="282" r:id="rId5"/>
    <p:sldId id="267" r:id="rId6"/>
    <p:sldId id="268" r:id="rId7"/>
    <p:sldId id="277" r:id="rId8"/>
    <p:sldId id="281" r:id="rId9"/>
    <p:sldId id="275" r:id="rId10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43" autoAdjust="0"/>
  </p:normalViewPr>
  <p:slideViewPr>
    <p:cSldViewPr>
      <p:cViewPr varScale="1">
        <p:scale>
          <a:sx n="104" d="100"/>
          <a:sy n="104" d="100"/>
        </p:scale>
        <p:origin x="-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1BAC6DB-2728-4269-8B60-5E747EA63E30}" type="datetimeFigureOut">
              <a:rPr lang="en-US"/>
              <a:pPr>
                <a:defRPr/>
              </a:pPr>
              <a:t>3/18/2015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8D0DA7-6A4E-451E-B225-59173E99C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uth_Australi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The </a:t>
            </a:r>
            <a:r>
              <a:rPr lang="en-US" sz="1100" dirty="0" err="1" smtClean="0"/>
              <a:t>APY</a:t>
            </a:r>
            <a:r>
              <a:rPr lang="en-US" sz="1100" dirty="0" smtClean="0"/>
              <a:t> Lands are located in the remote north west of </a:t>
            </a:r>
            <a:r>
              <a:rPr lang="en-US" sz="1100" dirty="0" smtClean="0">
                <a:hlinkClick r:id="rId3" tooltip="South Australia"/>
              </a:rPr>
              <a:t>South Australia</a:t>
            </a:r>
            <a:r>
              <a:rPr lang="en-US" sz="1100" dirty="0" smtClean="0"/>
              <a:t>. </a:t>
            </a:r>
          </a:p>
          <a:p>
            <a:endParaRPr lang="en-US" sz="1100" dirty="0" smtClean="0"/>
          </a:p>
          <a:p>
            <a:r>
              <a:rPr lang="en-US" sz="1100" dirty="0" smtClean="0"/>
              <a:t>It has a population of around 2500 people.</a:t>
            </a:r>
            <a:r>
              <a:rPr lang="en-US" sz="1100" baseline="0" dirty="0" smtClean="0"/>
              <a:t> </a:t>
            </a:r>
          </a:p>
          <a:p>
            <a:endParaRPr lang="en-US" sz="1100" baseline="0" dirty="0" smtClean="0"/>
          </a:p>
          <a:p>
            <a:r>
              <a:rPr lang="en-US" sz="1100" baseline="0" dirty="0" smtClean="0"/>
              <a:t>The </a:t>
            </a:r>
            <a:r>
              <a:rPr lang="en-US" sz="1100" baseline="0" dirty="0" err="1" smtClean="0"/>
              <a:t>APY</a:t>
            </a:r>
            <a:r>
              <a:rPr lang="en-US" sz="1100" baseline="0" dirty="0" smtClean="0"/>
              <a:t> Lands cover approximately </a:t>
            </a:r>
            <a:r>
              <a:rPr lang="en-AU" sz="1100" dirty="0" smtClean="0"/>
              <a:t>102,000 km</a:t>
            </a:r>
            <a:r>
              <a:rPr lang="en-AU" sz="1100" baseline="30000" dirty="0" smtClean="0"/>
              <a:t>2</a:t>
            </a:r>
            <a:r>
              <a:rPr lang="en-AU" sz="1100" dirty="0" smtClean="0"/>
              <a:t> – all of South Australia</a:t>
            </a:r>
            <a:r>
              <a:rPr lang="en-AU" sz="1100" baseline="0" dirty="0" smtClean="0"/>
              <a:t> is </a:t>
            </a:r>
            <a:r>
              <a:rPr lang="en-AU" sz="1100" dirty="0" smtClean="0"/>
              <a:t>984,000 km²</a:t>
            </a:r>
          </a:p>
          <a:p>
            <a:endParaRPr lang="en-AU" sz="1100" baseline="0" dirty="0" smtClean="0"/>
          </a:p>
          <a:p>
            <a:r>
              <a:rPr lang="en-AU" sz="1100" baseline="0" dirty="0" smtClean="0"/>
              <a:t>Distance from Adelaide to </a:t>
            </a:r>
            <a:r>
              <a:rPr lang="en-AU" sz="1100" baseline="0" dirty="0" err="1" smtClean="0"/>
              <a:t>Indulkana</a:t>
            </a:r>
            <a:r>
              <a:rPr lang="en-AU" sz="1100" baseline="0" dirty="0" smtClean="0"/>
              <a:t>, the southern most Community (by road) is approx 1130km’s – around 11 hours in a vehicle.</a:t>
            </a:r>
          </a:p>
          <a:p>
            <a:endParaRPr lang="en-AU" sz="1100" baseline="0" dirty="0" smtClean="0"/>
          </a:p>
          <a:p>
            <a:r>
              <a:rPr lang="en-AU" sz="1100" baseline="0" dirty="0" smtClean="0"/>
              <a:t>Or, a 2 hour flight from Adelaide to Coober Pedy, and then a 3 hour drive north to </a:t>
            </a:r>
            <a:r>
              <a:rPr lang="en-AU" sz="1100" baseline="0" dirty="0" err="1" smtClean="0"/>
              <a:t>Indulkana</a:t>
            </a:r>
            <a:r>
              <a:rPr lang="en-AU" sz="1100" baseline="0" dirty="0" smtClean="0"/>
              <a:t>.</a:t>
            </a:r>
          </a:p>
          <a:p>
            <a:endParaRPr lang="en-US" sz="1100" baseline="0" dirty="0" smtClean="0"/>
          </a:p>
          <a:p>
            <a:r>
              <a:rPr lang="en-AU" sz="1100" dirty="0" smtClean="0"/>
              <a:t>The main communities on the Lands include: </a:t>
            </a:r>
            <a:r>
              <a:rPr lang="en-AU" sz="1100" dirty="0" err="1" smtClean="0"/>
              <a:t>Indulkana</a:t>
            </a:r>
            <a:r>
              <a:rPr lang="en-AU" sz="1100" dirty="0" smtClean="0"/>
              <a:t>, Mimili, Fregon</a:t>
            </a:r>
            <a:r>
              <a:rPr lang="en-AU" sz="1100" baseline="0" dirty="0" smtClean="0"/>
              <a:t> and </a:t>
            </a:r>
            <a:r>
              <a:rPr lang="en-AU" sz="1100" dirty="0" err="1" smtClean="0"/>
              <a:t>Pukatja</a:t>
            </a:r>
            <a:r>
              <a:rPr lang="en-AU" sz="1100" dirty="0" smtClean="0"/>
              <a:t>.</a:t>
            </a:r>
          </a:p>
          <a:p>
            <a:endParaRPr lang="en-AU" sz="1100" dirty="0" smtClean="0"/>
          </a:p>
          <a:p>
            <a:r>
              <a:rPr lang="en-AU" sz="1100" dirty="0" smtClean="0"/>
              <a:t>There are several homelands as well.</a:t>
            </a:r>
          </a:p>
          <a:p>
            <a:endParaRPr lang="en-AU" sz="1100" dirty="0" smtClean="0"/>
          </a:p>
          <a:p>
            <a:r>
              <a:rPr lang="en-AU" sz="1100" dirty="0" smtClean="0"/>
              <a:t>The </a:t>
            </a:r>
            <a:r>
              <a:rPr lang="en-AU" sz="1100" dirty="0" err="1" smtClean="0"/>
              <a:t>APY</a:t>
            </a:r>
            <a:r>
              <a:rPr lang="en-AU" sz="1100" dirty="0" smtClean="0"/>
              <a:t> administration centre of the Lands is located in </a:t>
            </a:r>
            <a:r>
              <a:rPr lang="en-AU" sz="1100" dirty="0" err="1" smtClean="0"/>
              <a:t>Umuwa</a:t>
            </a:r>
            <a:r>
              <a:rPr lang="en-AU" sz="1100" dirty="0" smtClean="0"/>
              <a:t>.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210km of </a:t>
            </a:r>
            <a:r>
              <a:rPr lang="en-AU" sz="3000" dirty="0" err="1" smtClean="0">
                <a:solidFill>
                  <a:schemeClr val="tx2"/>
                </a:solidFill>
                <a:latin typeface="+mn-lt"/>
              </a:rPr>
              <a:t>APY</a:t>
            </a:r>
            <a:r>
              <a:rPr lang="en-AU" sz="3000" dirty="0" smtClean="0">
                <a:solidFill>
                  <a:schemeClr val="tx2"/>
                </a:solidFill>
                <a:latin typeface="+mn-lt"/>
              </a:rPr>
              <a:t> Main Access Road and 21km of  Community Access Roads</a:t>
            </a:r>
            <a:endParaRPr lang="en-AU" sz="3000" kern="1200" dirty="0" smtClean="0">
              <a:solidFill>
                <a:schemeClr val="tx2"/>
              </a:solidFill>
              <a:latin typeface="+mn-lt"/>
              <a:ea typeface="ＭＳ Ｐゴシック" charset="0"/>
              <a:cs typeface="+mn-cs"/>
            </a:endParaRPr>
          </a:p>
          <a:p>
            <a:endParaRPr lang="en-AU" dirty="0" smtClean="0"/>
          </a:p>
          <a:p>
            <a:r>
              <a:rPr lang="en-AU" dirty="0" smtClean="0"/>
              <a:t>The upgraded road will 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000" dirty="0" smtClean="0">
                <a:latin typeface="+mn-lt"/>
              </a:rPr>
              <a:t> i</a:t>
            </a: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mprove road safety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Improve travel between communities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Improve accessibility to communities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Improve emergency responses:</a:t>
            </a:r>
          </a:p>
          <a:p>
            <a:pPr lvl="2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Medical</a:t>
            </a:r>
          </a:p>
          <a:p>
            <a:pPr lvl="2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AU" sz="3200" dirty="0" smtClean="0">
                <a:solidFill>
                  <a:schemeClr val="tx2"/>
                </a:solidFill>
                <a:latin typeface="+mn-lt"/>
              </a:rPr>
              <a:t> Police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100" dirty="0" smtClean="0">
                <a:solidFill>
                  <a:schemeClr val="tx2"/>
                </a:solidFill>
                <a:latin typeface="+mn-lt"/>
              </a:rPr>
              <a:t>In the wetter</a:t>
            </a:r>
            <a:r>
              <a:rPr lang="en-AU" sz="1100" baseline="0" dirty="0" smtClean="0">
                <a:solidFill>
                  <a:schemeClr val="tx2"/>
                </a:solidFill>
                <a:latin typeface="+mn-lt"/>
              </a:rPr>
              <a:t> months, because the </a:t>
            </a:r>
            <a:r>
              <a:rPr lang="en-AU" sz="1100" dirty="0" smtClean="0">
                <a:solidFill>
                  <a:schemeClr val="tx2"/>
                </a:solidFill>
                <a:latin typeface="+mn-lt"/>
              </a:rPr>
              <a:t>Main access road is below natural surface there is frequent flooding of</a:t>
            </a:r>
            <a:r>
              <a:rPr lang="en-AU" sz="1100" baseline="0" dirty="0" smtClean="0">
                <a:solidFill>
                  <a:schemeClr val="tx2"/>
                </a:solidFill>
                <a:latin typeface="+mn-lt"/>
              </a:rPr>
              <a:t> the road and can sometimes be impossible to drive through</a:t>
            </a:r>
            <a:endParaRPr lang="en-AU" sz="1100" dirty="0" smtClean="0">
              <a:solidFill>
                <a:schemeClr val="tx2"/>
              </a:solidFill>
              <a:latin typeface="+mn-lt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100" dirty="0" smtClean="0">
                <a:solidFill>
                  <a:schemeClr val="tx2"/>
                </a:solidFill>
                <a:latin typeface="+mn-lt"/>
              </a:rPr>
              <a:t>In the warmer months, the Main Access Road is highly corrugated</a:t>
            </a:r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sz="1100" dirty="0" smtClean="0"/>
              <a:t>Still</a:t>
            </a:r>
            <a:r>
              <a:rPr lang="en-AU" sz="1100" baseline="0" dirty="0" smtClean="0"/>
              <a:t> investigating whether the contracts will be called as one or separate contracts.</a:t>
            </a:r>
          </a:p>
          <a:p>
            <a:endParaRPr lang="en-AU" sz="1100" baseline="0" dirty="0" smtClean="0"/>
          </a:p>
          <a:p>
            <a:r>
              <a:rPr lang="en-AU" sz="1100" baseline="0" dirty="0" smtClean="0"/>
              <a:t>Major contract works include forming existing local fill material (cut to fill), sheeting the road and stabilising </a:t>
            </a:r>
            <a:r>
              <a:rPr lang="en-AU" sz="1100" baseline="0" dirty="0" err="1" smtClean="0"/>
              <a:t>floodways</a:t>
            </a:r>
            <a:r>
              <a:rPr lang="en-AU" sz="1100" baseline="0" dirty="0" smtClean="0"/>
              <a:t>. </a:t>
            </a:r>
          </a:p>
          <a:p>
            <a:endParaRPr lang="en-AU" sz="1100" baseline="0" dirty="0" smtClean="0"/>
          </a:p>
          <a:p>
            <a:r>
              <a:rPr lang="en-AU" sz="1100" baseline="0" dirty="0" smtClean="0"/>
              <a:t>First crushing contract for 90,000T has been called already.</a:t>
            </a:r>
          </a:p>
          <a:p>
            <a:endParaRPr lang="en-AU" sz="1100" baseline="0" dirty="0" smtClean="0"/>
          </a:p>
          <a:p>
            <a:r>
              <a:rPr lang="en-AU" sz="1100" baseline="0" dirty="0" smtClean="0"/>
              <a:t>Two trial pavement sections are to be called in the coming month – one for 7km and one for 4.5 km</a:t>
            </a:r>
          </a:p>
          <a:p>
            <a:endParaRPr lang="en-AU" sz="1100" baseline="0" dirty="0" smtClean="0"/>
          </a:p>
          <a:p>
            <a:r>
              <a:rPr lang="en-AU" sz="1100" baseline="0" dirty="0" smtClean="0"/>
              <a:t>Other smaller contracts may include turkey nest construction and crushing. </a:t>
            </a:r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We have engaged a number of monitors and traditional owners throughout our early works phase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Survey assistants have been used for engineering survey works from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Umuwa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to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Pukatja</a:t>
            </a: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 number of other organisations are being consulted regarding employment possibilities, including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RASAC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, the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APY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Executive Board and local workers.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100" u="sng" dirty="0" smtClean="0"/>
              <a:t>Aboriginal employment</a:t>
            </a:r>
            <a:endParaRPr lang="en-AU" sz="1100" u="sng" dirty="0" smtClean="0">
              <a:solidFill>
                <a:srgbClr val="000000"/>
              </a:solidFill>
            </a:endParaRPr>
          </a:p>
          <a:p>
            <a:endParaRPr lang="en-AU" sz="11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There is an agreed 30% minimum employment target for local 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AU" sz="1100" u="sng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n</a:t>
            </a: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angu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to be employed on the project. This will involve direct and indirect labour.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Direct possibilities:</a:t>
            </a: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Traffic Management, Fauna assessment, Liaison officers, Fencing, general labour, plant operators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Indirect possibilities: Administration services, store caterers, cleaners, horticulture etc</a:t>
            </a: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100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AU" sz="1100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Workzone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Traffic Management training is currently being conducted by Skill Hire , with a vision for some of </a:t>
            </a:r>
            <a:r>
              <a:rPr lang="en-AU" sz="11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 these </a:t>
            </a:r>
            <a:r>
              <a:rPr lang="en-AU" sz="11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rPr>
              <a:t>people to work on the road project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8D0DA7-6A4E-451E-B225-59173E99CDF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66E3-FF47-48A0-BCA1-695108BE9A61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5F230-6521-4A7F-B13E-0F4222DED8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B599-CF04-4E11-B85B-076A6EAC5599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70C28-B267-4F42-843F-BA2BF5EFDA0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F5F8-14B4-4483-964C-DA954F3044BB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BA4F-0029-42A4-BC2E-863B91D7986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44E3-5175-4713-84B3-6B84A5A58E03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BBE6B-B962-4917-8FF1-3958F5DD85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6B75-530B-4F86-892C-A9753ADC9F23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3F164-BBF5-458E-B49D-335D3ED430F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484FD-42D0-4575-B24D-71CBD5C1DE2D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AB6A-7D80-4615-94EE-82102294B7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BB5E-3F25-4A7D-BB1E-8F9848CC0917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D542-ACE9-4414-9A1F-E60C7DE8E59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71E22-3354-48CC-8018-BFA8B0E37987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1FFB-7C5C-4BFF-A501-9AC68128CF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7789-1D4F-4F74-8155-237D2708F27C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864C-35D3-4A52-B217-FB63E871BA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EABC-F50E-42E5-AD28-1575D3B7633E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3755F-547C-4443-B272-F4885E2565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D4FA-2CC2-447C-A50A-72EA812D5FF5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1960-8776-455B-8279-2C2301451D0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CADF-288E-4E07-8FAD-01016E8AE21B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B9CF-E33C-445A-A443-91D56744DDA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0019-562B-4149-B5D5-6D72AFBAAC47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CA69F-D5BC-445B-8995-B64022059B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4DC5-AF95-4DC6-BB1F-D897A2CFD0D9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1374-A823-458B-A70C-E4F030F912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37998-DF6F-4F0D-A387-7C402B6455BB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DE15D-21A1-48B0-80E8-1CD18D590A4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7B15-40CC-44C6-B9B7-DA08763E6A5E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8BCC-DE4F-4FC6-8DED-B99D1442DA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82C4-FF3A-470E-A522-D411A368D403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07BCD-AB96-43E1-B47E-95B2EFDA76C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8CE6-51B5-44C3-922A-68C84DBDA334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A756-D67A-42CD-A43B-AC4F6C6330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573C-089D-4E8E-A336-7C88E716218A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210-AFFB-4556-9A07-7F3417A3495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DBF1-D9D9-4B34-893D-AF63ACBAB9C1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86A3-83D8-4248-A347-B996ECF9C1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27D7-B4EB-4C03-AA58-5F19C5C0A8C0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959B-2287-48AC-9C88-E860F3536F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B4BE-C281-4BA5-B3FF-405F8C97F3CF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E341-2066-4347-9021-2C97F40E98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9078-ACAF-4318-85E5-295095643AB6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052D-444A-41DF-89DF-99AB4588DF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29840F-7EE2-48FA-963B-057526FE4568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71242-A902-49EF-A172-EA38E020034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06403D-B8C8-48FD-B8C9-5E556375FF8E}" type="datetime1">
              <a:rPr lang="en-AU" smtClean="0"/>
              <a:pPr>
                <a:defRPr/>
              </a:pPr>
              <a:t>18/03/2015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B8068C-B07F-4635-9BFA-FF8CD39FDF9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08778"/>
            <a:ext cx="5184576" cy="575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503907"/>
          </a:xfrm>
          <a:prstGeom prst="rect">
            <a:avLst/>
          </a:prstGeom>
        </p:spPr>
        <p:txBody>
          <a:bodyPr lIns="180000" tIns="72000" rIns="72000" bIns="72000" anchor="ctr">
            <a:no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Locality Plan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836712"/>
            <a:ext cx="8353425" cy="4752527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80728"/>
            <a:ext cx="8568952" cy="556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730374"/>
            <a:ext cx="8353425" cy="3858865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55600" algn="l"/>
              </a:tabLst>
            </a:pPr>
            <a:endParaRPr lang="en-AU" sz="3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8" name="Picture 3" descr="Mimili - Indulkana 3rd March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20688"/>
            <a:ext cx="4032448" cy="5256584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9" name="Picture 4" descr="C:\Users\brodiepa\Pictures\APY Lands - Alan Morris\DSCN03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620688"/>
            <a:ext cx="4104456" cy="5256584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sz="28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935955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>
              <a:tabLst>
                <a:tab pos="269875" algn="l"/>
              </a:tabLst>
            </a:pPr>
            <a:r>
              <a:rPr lang="en-AU" sz="3000" dirty="0" smtClean="0"/>
              <a:t>	</a:t>
            </a:r>
            <a:endParaRPr lang="en-AU" sz="3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730374"/>
            <a:ext cx="8353425" cy="3858865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3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7" name="Picture 6" descr="Power point photos 0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5179649" cy="3180178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</p:pic>
      <p:pic>
        <p:nvPicPr>
          <p:cNvPr id="8" name="Picture 7" descr="Flood Damage 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5184576" cy="2992311"/>
          </a:xfrm>
          <a:prstGeom prst="rect">
            <a:avLst/>
          </a:prstGeom>
          <a:ln w="12700" cap="sq">
            <a:noFill/>
            <a:prstDash val="solid"/>
            <a:miter lim="800000"/>
          </a:ln>
          <a:effectLst>
            <a:outerShdw blurRad="50800" dist="38100" dir="2700000" algn="tl" rotWithShape="0">
              <a:schemeClr val="bg1">
                <a:alpha val="43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24744"/>
            <a:ext cx="5652120" cy="50014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791939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PROCUREMENT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268760"/>
            <a:ext cx="8424936" cy="57205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3200" b="1" dirty="0" smtClean="0">
                <a:latin typeface="Helvetica"/>
                <a:cs typeface="Helvetica"/>
              </a:rPr>
              <a:t>Project Timeline for each of the 5 sections 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49444" y="2132856"/>
            <a:ext cx="1414643" cy="2469742"/>
          </a:xfrm>
          <a:prstGeom prst="roundRect">
            <a:avLst>
              <a:gd name="adj" fmla="val 6522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  <a:cs typeface="Helvetica"/>
              </a:rPr>
              <a:t/>
            </a:r>
            <a:br>
              <a:rPr lang="en-GB" dirty="0" smtClean="0">
                <a:solidFill>
                  <a:schemeClr val="tx1"/>
                </a:solidFill>
                <a:cs typeface="Helvetica"/>
              </a:rPr>
            </a:br>
            <a:r>
              <a:rPr lang="en-GB" dirty="0" smtClean="0">
                <a:solidFill>
                  <a:schemeClr val="tx1"/>
                </a:solidFill>
                <a:cs typeface="Helvetica"/>
              </a:rPr>
              <a:t>Construction of each stage approx. 40kms</a:t>
            </a:r>
            <a:endParaRPr lang="en-GB" dirty="0">
              <a:solidFill>
                <a:schemeClr val="tx1"/>
              </a:solidFill>
              <a:cs typeface="Helvetica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2267744" y="2132856"/>
            <a:ext cx="1863615" cy="2469742"/>
            <a:chOff x="2233746" y="2846265"/>
            <a:chExt cx="1863615" cy="2469742"/>
          </a:xfrm>
          <a:solidFill>
            <a:srgbClr val="0E501E"/>
          </a:solidFill>
        </p:grpSpPr>
        <p:sp>
          <p:nvSpPr>
            <p:cNvPr id="9" name="Isosceles Triangle 8"/>
            <p:cNvSpPr/>
            <p:nvPr/>
          </p:nvSpPr>
          <p:spPr>
            <a:xfrm rot="5400000">
              <a:off x="3111106" y="3806705"/>
              <a:ext cx="1423646" cy="548864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33746" y="2846265"/>
              <a:ext cx="1321102" cy="2469742"/>
            </a:xfrm>
            <a:prstGeom prst="roundRect">
              <a:avLst>
                <a:gd name="adj" fmla="val 6522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algn="ctr"/>
              <a:endParaRPr lang="en-GB" sz="1400" dirty="0" smtClean="0">
                <a:solidFill>
                  <a:schemeClr val="tx1"/>
                </a:solidFill>
                <a:cs typeface="Helvetica"/>
              </a:endParaRPr>
            </a:p>
            <a:p>
              <a:pPr algn="ctr"/>
              <a:endParaRPr lang="en-GB" sz="1400" dirty="0" smtClean="0">
                <a:solidFill>
                  <a:schemeClr val="tx1"/>
                </a:solidFill>
                <a:cs typeface="Helvetica"/>
              </a:endParaRP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  <a:cs typeface="Helvetica"/>
                </a:rPr>
                <a:t>Commence Construct only contract. </a:t>
              </a:r>
              <a:endParaRPr lang="en-GB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575374" y="2146198"/>
            <a:ext cx="1863615" cy="2469742"/>
            <a:chOff x="550221" y="2846265"/>
            <a:chExt cx="1863615" cy="2469742"/>
          </a:xfrm>
          <a:solidFill>
            <a:srgbClr val="C00000"/>
          </a:solidFill>
        </p:grpSpPr>
        <p:sp>
          <p:nvSpPr>
            <p:cNvPr id="20" name="Isosceles Triangle 19"/>
            <p:cNvSpPr/>
            <p:nvPr/>
          </p:nvSpPr>
          <p:spPr>
            <a:xfrm rot="5400000">
              <a:off x="1427581" y="3806705"/>
              <a:ext cx="1423646" cy="548864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50221" y="2846265"/>
              <a:ext cx="1321102" cy="2469742"/>
            </a:xfrm>
            <a:prstGeom prst="roundRect">
              <a:avLst>
                <a:gd name="adj" fmla="val 6522"/>
              </a:avLst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Request for Tender </a:t>
              </a:r>
            </a:p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Called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508104" y="2139527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Proposed dates for calling tenders</a:t>
            </a:r>
          </a:p>
          <a:p>
            <a:r>
              <a:rPr lang="en-AU" dirty="0" smtClean="0"/>
              <a:t>Section 1 – June 2015 - $15m</a:t>
            </a:r>
          </a:p>
          <a:p>
            <a:r>
              <a:rPr lang="en-AU" dirty="0" smtClean="0"/>
              <a:t>Section 2 – April 2016 - $20m</a:t>
            </a:r>
          </a:p>
          <a:p>
            <a:r>
              <a:rPr lang="en-AU" dirty="0" smtClean="0"/>
              <a:t>Section 3 – November 2016 - $20m</a:t>
            </a:r>
          </a:p>
          <a:p>
            <a:r>
              <a:rPr lang="en-AU" dirty="0" smtClean="0"/>
              <a:t>Section 4 – April 2017 - $20</a:t>
            </a:r>
          </a:p>
          <a:p>
            <a:r>
              <a:rPr lang="en-AU" dirty="0" smtClean="0"/>
              <a:t>Section 5 – January 2018 - $15m</a:t>
            </a:r>
            <a:endParaRPr lang="en-AU" dirty="0"/>
          </a:p>
        </p:txBody>
      </p:sp>
      <p:sp>
        <p:nvSpPr>
          <p:cNvPr id="25" name="TextBox 24"/>
          <p:cNvSpPr txBox="1"/>
          <p:nvPr/>
        </p:nvSpPr>
        <p:spPr>
          <a:xfrm>
            <a:off x="539552" y="47971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 number of smaller contracts for minor works and pre-construction works are also planned.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24744"/>
            <a:ext cx="8229600" cy="500141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9" y="404813"/>
            <a:ext cx="4032696" cy="863947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EMPLOYMENT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glossopa\AppData\Local\Microsoft\Windows\Temporary Internet Files\Content.Outlook\P38BFJOF\DSCF418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4248472" cy="3186354"/>
          </a:xfrm>
          <a:prstGeom prst="rect">
            <a:avLst/>
          </a:prstGeom>
          <a:noFill/>
        </p:spPr>
      </p:pic>
      <p:pic>
        <p:nvPicPr>
          <p:cNvPr id="2" name="Picture 2" descr="C:\Users\glossopa\AppData\Local\Microsoft\Windows\Temporary Internet Files\Content.Outlook\P38BFJOF\IMG_973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365104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24745"/>
            <a:ext cx="7740352" cy="46805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AU" sz="1400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395288" y="404813"/>
            <a:ext cx="8353425" cy="647923"/>
          </a:xfrm>
          <a:prstGeom prst="rect">
            <a:avLst/>
          </a:prstGeom>
        </p:spPr>
        <p:txBody>
          <a:bodyPr lIns="180000" tIns="72000" rIns="72000" bIns="72000" anchor="ctr">
            <a:normAutofit fontScale="92500" lnSpcReduction="20000"/>
          </a:bodyPr>
          <a:lstStyle/>
          <a:p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EMPLOYMENT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95288" y="1124744"/>
            <a:ext cx="8353425" cy="1080119"/>
          </a:xfrm>
          <a:prstGeom prst="rect">
            <a:avLst/>
          </a:prstGeom>
        </p:spPr>
        <p:txBody>
          <a:bodyPr lIns="180000" tIns="72000" rIns="72000" bIns="72000">
            <a:no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355600" algn="l"/>
              </a:tabLst>
            </a:pPr>
            <a:endParaRPr lang="en-AU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12776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tabLst>
                <a:tab pos="357188" algn="l"/>
              </a:tabLst>
            </a:pPr>
            <a:r>
              <a:rPr lang="en-AU" sz="2000" dirty="0" smtClean="0"/>
              <a:t> 	</a:t>
            </a:r>
            <a:r>
              <a:rPr lang="en-AU" sz="2000" dirty="0" smtClean="0">
                <a:latin typeface="+mn-lt"/>
              </a:rPr>
              <a:t>A key to the success of the project will be employment of local </a:t>
            </a:r>
            <a:r>
              <a:rPr lang="en-AU" sz="2000" dirty="0" err="1" smtClean="0">
                <a:latin typeface="+mn-lt"/>
              </a:rPr>
              <a:t>Anangu</a:t>
            </a:r>
            <a:r>
              <a:rPr lang="en-AU" sz="2000" dirty="0" smtClean="0">
                <a:latin typeface="+mn-lt"/>
              </a:rPr>
              <a:t> 	people</a:t>
            </a:r>
          </a:p>
          <a:p>
            <a:endParaRPr lang="en-AU" sz="2000" dirty="0" smtClean="0">
              <a:latin typeface="+mn-lt"/>
            </a:endParaRPr>
          </a:p>
          <a:p>
            <a:pPr>
              <a:buFont typeface="Arial" pitchFamily="34" charset="0"/>
              <a:buChar char="•"/>
              <a:tabLst>
                <a:tab pos="357188" algn="l"/>
              </a:tabLst>
            </a:pPr>
            <a:r>
              <a:rPr lang="en-AU" sz="2000" dirty="0" smtClean="0">
                <a:latin typeface="+mn-lt"/>
              </a:rPr>
              <a:t> 	Training placements for local Aboriginal people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  <a:tabLst>
                <a:tab pos="357188" algn="l"/>
              </a:tabLst>
            </a:pPr>
            <a:r>
              <a:rPr lang="en-AU" sz="2000" dirty="0" smtClean="0">
                <a:latin typeface="+mn-lt"/>
              </a:rPr>
              <a:t>Commitment to a minimum of 30% of labour hours to be undertaken by local Aboriginal people</a:t>
            </a:r>
          </a:p>
          <a:p>
            <a:pPr marL="357188" indent="-357188">
              <a:buFont typeface="Arial" pitchFamily="34" charset="0"/>
              <a:buChar char="•"/>
              <a:tabLst>
                <a:tab pos="357188" algn="l"/>
              </a:tabLst>
            </a:pPr>
            <a:endParaRPr lang="en-AU" sz="2000" dirty="0" smtClean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  <a:tabLst>
                <a:tab pos="357188" algn="l"/>
              </a:tabLst>
            </a:pPr>
            <a:r>
              <a:rPr lang="en-AU" sz="2000" dirty="0" smtClean="0">
                <a:latin typeface="+mn-lt"/>
              </a:rPr>
              <a:t>Contract requirements for employment and training of local Aboriginal people</a:t>
            </a:r>
          </a:p>
          <a:p>
            <a:pPr marL="357188" indent="-357188">
              <a:buFont typeface="Arial" pitchFamily="34" charset="0"/>
              <a:buChar char="•"/>
              <a:tabLst>
                <a:tab pos="357188" algn="l"/>
              </a:tabLst>
            </a:pPr>
            <a:endParaRPr lang="en-AU" sz="2000" dirty="0" smtClean="0">
              <a:latin typeface="+mn-lt"/>
            </a:endParaRPr>
          </a:p>
          <a:p>
            <a:pPr marL="357188" indent="-357188">
              <a:buFont typeface="Arial" pitchFamily="34" charset="0"/>
              <a:buChar char="•"/>
              <a:tabLst>
                <a:tab pos="357188" algn="l"/>
              </a:tabLst>
            </a:pPr>
            <a:r>
              <a:rPr lang="en-AU" sz="2000" smtClean="0">
                <a:latin typeface="+mn-lt"/>
              </a:rPr>
              <a:t>Consider </a:t>
            </a:r>
            <a:r>
              <a:rPr lang="en-AU" sz="2000" dirty="0" smtClean="0">
                <a:latin typeface="+mn-lt"/>
              </a:rPr>
              <a:t>ways of maintaining employment for local Aboriginal people </a:t>
            </a:r>
            <a:endParaRPr lang="en-A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TI_Corp_PPT_template_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DPTI_Corp_PPT_template_4x3.pot</Template>
  <TotalTime>1294</TotalTime>
  <Words>415</Words>
  <Application>Microsoft Office PowerPoint</Application>
  <PresentationFormat>On-screen Show (4:3)</PresentationFormat>
  <Paragraphs>92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DPTI_Corp_PPT_template_4x3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DTEI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title slide</dc:title>
  <dc:creator>DTEI</dc:creator>
  <cp:lastModifiedBy>DTEI</cp:lastModifiedBy>
  <cp:revision>134</cp:revision>
  <dcterms:created xsi:type="dcterms:W3CDTF">2011-11-07T00:00:17Z</dcterms:created>
  <dcterms:modified xsi:type="dcterms:W3CDTF">2015-03-17T22:48:39Z</dcterms:modified>
</cp:coreProperties>
</file>